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6" r:id="rId6"/>
    <p:sldId id="296" r:id="rId7"/>
    <p:sldId id="267" r:id="rId8"/>
    <p:sldId id="287" r:id="rId9"/>
    <p:sldId id="288" r:id="rId10"/>
    <p:sldId id="289" r:id="rId11"/>
    <p:sldId id="260" r:id="rId12"/>
    <p:sldId id="297" r:id="rId13"/>
    <p:sldId id="290" r:id="rId14"/>
    <p:sldId id="291" r:id="rId15"/>
    <p:sldId id="293" r:id="rId16"/>
    <p:sldId id="294" r:id="rId17"/>
    <p:sldId id="295" r:id="rId18"/>
    <p:sldId id="298" r:id="rId19"/>
    <p:sldId id="299" r:id="rId20"/>
    <p:sldId id="300" r:id="rId21"/>
    <p:sldId id="301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41"/>
    <a:srgbClr val="F1F1F1"/>
    <a:srgbClr val="ED4022"/>
    <a:srgbClr val="1B2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5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this preserved edge</a:t>
            </a:r>
          </a:p>
          <a:p>
            <a:r>
              <a:rPr lang="en-US" dirty="0"/>
              <a:t>It’s moved in material space this direction</a:t>
            </a:r>
          </a:p>
          <a:p>
            <a:r>
              <a:rPr lang="en-US" dirty="0"/>
              <a:t>This triangle can get really thin and run the risk of inverting</a:t>
            </a:r>
          </a:p>
          <a:p>
            <a:r>
              <a:rPr lang="en-US" dirty="0"/>
              <a:t>Collision are all really close</a:t>
            </a:r>
          </a:p>
          <a:p>
            <a:r>
              <a:rPr lang="en-US" dirty="0"/>
              <a:t>Marking everything for preservation doesn’t leave </a:t>
            </a:r>
            <a:r>
              <a:rPr lang="en-US" dirty="0" err="1"/>
              <a:t>ARCSim</a:t>
            </a:r>
            <a:r>
              <a:rPr lang="en-US" dirty="0"/>
              <a:t> proper remeshing freedom</a:t>
            </a:r>
          </a:p>
          <a:p>
            <a:r>
              <a:rPr lang="en-US" dirty="0"/>
              <a:t>Also cause similar problems as explained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E5F1E-3208-4A2A-8C21-6FAD11681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3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introduce a </a:t>
            </a:r>
            <a:r>
              <a:rPr lang="en-US" dirty="0" err="1"/>
              <a:t>supliment</a:t>
            </a:r>
            <a:r>
              <a:rPr lang="en-US" dirty="0"/>
              <a:t> of remeshing operations to keep the mesh in order</a:t>
            </a:r>
          </a:p>
          <a:p>
            <a:r>
              <a:rPr lang="en-US" dirty="0"/>
              <a:t>Unconstrained edge collapses remove at risk triangles</a:t>
            </a:r>
          </a:p>
          <a:p>
            <a:r>
              <a:rPr lang="en-US" dirty="0" smtClean="0"/>
              <a:t>What </a:t>
            </a:r>
            <a:r>
              <a:rPr lang="en-US" dirty="0"/>
              <a:t>we can now handle is the introduction of cloth geometry to conform to any edge or point in an object we want</a:t>
            </a:r>
          </a:p>
          <a:p>
            <a:r>
              <a:rPr lang="en-US" dirty="0"/>
              <a:t>This remeshing in the presence of fixed constrains not handled by standard methods.</a:t>
            </a:r>
          </a:p>
          <a:p>
            <a:r>
              <a:rPr lang="en-US" dirty="0"/>
              <a:t>These new points as mentioned are our EOL DOF points, and everything else in our mesh acts as it would before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E5F1E-3208-4A2A-8C21-6FAD11681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2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65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0873" y="2491109"/>
            <a:ext cx="67766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Eulerian-on-</a:t>
            </a:r>
            <a:r>
              <a:rPr lang="en-US" altLang="zh-CN" sz="40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Lagrangian</a:t>
            </a:r>
            <a:r>
              <a:rPr lang="en-US" altLang="zh-CN" sz="4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Cloth Simulation</a:t>
            </a: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0873" y="4114262"/>
            <a:ext cx="4506667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Member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杜林峰 文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嘉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豪 程浩然</a:t>
            </a:r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Physics simulation model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Bending, membrane, external.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26" y="1204224"/>
            <a:ext cx="8502559" cy="36519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665" y="4944097"/>
            <a:ext cx="3675680" cy="15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Physics simulation model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Bending, membrane, external.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5183903"/>
            <a:ext cx="3288081" cy="11215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2085543"/>
            <a:ext cx="3288081" cy="2663811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277548" y="1053360"/>
            <a:ext cx="22019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Bending Force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7548" y="1430809"/>
            <a:ext cx="2460694" cy="3724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Discrete </a:t>
            </a:r>
            <a:r>
              <a:rPr lang="en-US" altLang="zh-CN" sz="14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Willmore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energy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666" y="5183903"/>
            <a:ext cx="5806661" cy="11194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66" y="2085543"/>
            <a:ext cx="3703135" cy="2663811"/>
          </a:xfrm>
          <a:prstGeom prst="rect">
            <a:avLst/>
          </a:prstGeom>
        </p:spPr>
      </p:pic>
      <p:sp>
        <p:nvSpPr>
          <p:cNvPr id="34" name="TextBox 76"/>
          <p:cNvSpPr txBox="1"/>
          <p:nvPr/>
        </p:nvSpPr>
        <p:spPr>
          <a:xfrm>
            <a:off x="3891666" y="1053360"/>
            <a:ext cx="255873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Membrane Force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891666" y="1430809"/>
            <a:ext cx="3581796" cy="6524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Fem simulation of 3d deformable solids 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Siggraph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7862619" y="1053360"/>
            <a:ext cx="255873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External Force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86687" y="1430809"/>
            <a:ext cx="3581796" cy="3450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Translate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619" y="2083295"/>
            <a:ext cx="3263209" cy="8933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620" y="3411154"/>
            <a:ext cx="2558736" cy="115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Physics simulation model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Bending, membrane, external.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79" y="2341108"/>
            <a:ext cx="5148888" cy="34137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10" y="1882340"/>
            <a:ext cx="4769236" cy="832146"/>
          </a:xfrm>
          <a:prstGeom prst="rect">
            <a:avLst/>
          </a:prstGeom>
        </p:spPr>
      </p:pic>
      <p:sp>
        <p:nvSpPr>
          <p:cNvPr id="19" name="TextBox 76"/>
          <p:cNvSpPr txBox="1"/>
          <p:nvPr/>
        </p:nvSpPr>
        <p:spPr>
          <a:xfrm>
            <a:off x="443585" y="1063371"/>
            <a:ext cx="252821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Motion Function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10" y="3133346"/>
            <a:ext cx="3696575" cy="18357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10" y="5276516"/>
            <a:ext cx="3696575" cy="66126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604879" y="1882340"/>
            <a:ext cx="2460694" cy="3450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Constraint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1665" y="4134465"/>
            <a:ext cx="2151173" cy="7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7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57221" y="3613592"/>
            <a:ext cx="4584973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Collision, preprocess, 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144800" y="2696297"/>
            <a:ext cx="520981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2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2297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</a:t>
            </a:r>
            <a:r>
              <a:rPr lang="en-US" altLang="zh-CN" sz="20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Collision, preprocess, </a:t>
            </a:r>
            <a:r>
              <a:rPr lang="en-US" altLang="zh-CN" sz="11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85" y="2358740"/>
            <a:ext cx="5895455" cy="2564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CE0E7-300E-48CD-B94D-4C0DE80CB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93" y="1679332"/>
            <a:ext cx="3734323" cy="4121170"/>
          </a:xfrm>
          <a:prstGeom prst="rect">
            <a:avLst/>
          </a:prstGeom>
        </p:spPr>
      </p:pic>
      <p:sp>
        <p:nvSpPr>
          <p:cNvPr id="9" name="TextBox 76"/>
          <p:cNvSpPr txBox="1"/>
          <p:nvPr/>
        </p:nvSpPr>
        <p:spPr>
          <a:xfrm>
            <a:off x="409433" y="1099972"/>
            <a:ext cx="209637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Collision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5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944094B-41BB-4A83-86B1-C19D32566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08" y="1257300"/>
            <a:ext cx="4203598" cy="46390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C632E-B9EF-4905-BF71-17DF5F90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C5D9-5D26-4197-B518-1C61BA42238A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BC8223-37D4-4993-87E8-28C5CDF4FE6D}"/>
              </a:ext>
            </a:extLst>
          </p:cNvPr>
          <p:cNvSpPr txBox="1"/>
          <p:nvPr/>
        </p:nvSpPr>
        <p:spPr>
          <a:xfrm>
            <a:off x="691376" y="1870715"/>
            <a:ext cx="50849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Problems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Moving edges create bad triangles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Collision occur very close together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3EF6FC-0593-4205-83BA-5CEA165CE847}"/>
              </a:ext>
            </a:extLst>
          </p:cNvPr>
          <p:cNvCxnSpPr/>
          <p:nvPr/>
        </p:nvCxnSpPr>
        <p:spPr>
          <a:xfrm>
            <a:off x="7114478" y="1962615"/>
            <a:ext cx="1438507" cy="172843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ECAC94-ECEE-4B09-B552-A5E8A40D78DF}"/>
              </a:ext>
            </a:extLst>
          </p:cNvPr>
          <p:cNvCxnSpPr/>
          <p:nvPr/>
        </p:nvCxnSpPr>
        <p:spPr>
          <a:xfrm flipH="1" flipV="1">
            <a:off x="7114478" y="1962615"/>
            <a:ext cx="1717288" cy="14385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5A42C4-C060-413F-9C4C-95F57A580E08}"/>
              </a:ext>
            </a:extLst>
          </p:cNvPr>
          <p:cNvCxnSpPr/>
          <p:nvPr/>
        </p:nvCxnSpPr>
        <p:spPr>
          <a:xfrm flipH="1">
            <a:off x="6924908" y="2286000"/>
            <a:ext cx="568712" cy="5687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AFD162-05FE-4DE9-878B-916723B67CF7}"/>
              </a:ext>
            </a:extLst>
          </p:cNvPr>
          <p:cNvCxnSpPr/>
          <p:nvPr/>
        </p:nvCxnSpPr>
        <p:spPr>
          <a:xfrm flipH="1">
            <a:off x="7382108" y="2670716"/>
            <a:ext cx="568712" cy="5687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1B8854-B0B5-4154-90E3-45CF8EA399A4}"/>
              </a:ext>
            </a:extLst>
          </p:cNvPr>
          <p:cNvCxnSpPr/>
          <p:nvPr/>
        </p:nvCxnSpPr>
        <p:spPr>
          <a:xfrm flipH="1">
            <a:off x="7889487" y="3094464"/>
            <a:ext cx="568712" cy="5687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B119A78-D175-4AB7-9239-F6FFA8346A6E}"/>
              </a:ext>
            </a:extLst>
          </p:cNvPr>
          <p:cNvSpPr/>
          <p:nvPr/>
        </p:nvSpPr>
        <p:spPr>
          <a:xfrm>
            <a:off x="7097753" y="1951464"/>
            <a:ext cx="1734014" cy="1750742"/>
          </a:xfrm>
          <a:custGeom>
            <a:avLst/>
            <a:gdLst>
              <a:gd name="connsiteX0" fmla="*/ 0 w 1622502"/>
              <a:gd name="connsiteY0" fmla="*/ 0 h 1304693"/>
              <a:gd name="connsiteX1" fmla="*/ 1622502 w 1622502"/>
              <a:gd name="connsiteY1" fmla="*/ 0 h 1304693"/>
              <a:gd name="connsiteX2" fmla="*/ 1622502 w 1622502"/>
              <a:gd name="connsiteY2" fmla="*/ 1304693 h 1304693"/>
              <a:gd name="connsiteX3" fmla="*/ 0 w 1622502"/>
              <a:gd name="connsiteY3" fmla="*/ 1304693 h 1304693"/>
              <a:gd name="connsiteX4" fmla="*/ 0 w 1622502"/>
              <a:gd name="connsiteY4" fmla="*/ 0 h 1304693"/>
              <a:gd name="connsiteX0" fmla="*/ 0 w 1622502"/>
              <a:gd name="connsiteY0" fmla="*/ 0 h 1895708"/>
              <a:gd name="connsiteX1" fmla="*/ 1622502 w 1622502"/>
              <a:gd name="connsiteY1" fmla="*/ 0 h 1895708"/>
              <a:gd name="connsiteX2" fmla="*/ 1622502 w 1622502"/>
              <a:gd name="connsiteY2" fmla="*/ 1304693 h 1895708"/>
              <a:gd name="connsiteX3" fmla="*/ 1048215 w 1622502"/>
              <a:gd name="connsiteY3" fmla="*/ 1895708 h 1895708"/>
              <a:gd name="connsiteX4" fmla="*/ 0 w 1622502"/>
              <a:gd name="connsiteY4" fmla="*/ 0 h 1895708"/>
              <a:gd name="connsiteX0" fmla="*/ 0 w 1232209"/>
              <a:gd name="connsiteY0" fmla="*/ 289932 h 1895708"/>
              <a:gd name="connsiteX1" fmla="*/ 1232209 w 1232209"/>
              <a:gd name="connsiteY1" fmla="*/ 0 h 1895708"/>
              <a:gd name="connsiteX2" fmla="*/ 1232209 w 1232209"/>
              <a:gd name="connsiteY2" fmla="*/ 1304693 h 1895708"/>
              <a:gd name="connsiteX3" fmla="*/ 657922 w 1232209"/>
              <a:gd name="connsiteY3" fmla="*/ 1895708 h 1895708"/>
              <a:gd name="connsiteX4" fmla="*/ 0 w 1232209"/>
              <a:gd name="connsiteY4" fmla="*/ 289932 h 1895708"/>
              <a:gd name="connsiteX0" fmla="*/ 0 w 1778619"/>
              <a:gd name="connsiteY0" fmla="*/ 0 h 2018371"/>
              <a:gd name="connsiteX1" fmla="*/ 1778619 w 1778619"/>
              <a:gd name="connsiteY1" fmla="*/ 122663 h 2018371"/>
              <a:gd name="connsiteX2" fmla="*/ 1778619 w 1778619"/>
              <a:gd name="connsiteY2" fmla="*/ 1427356 h 2018371"/>
              <a:gd name="connsiteX3" fmla="*/ 1204332 w 1778619"/>
              <a:gd name="connsiteY3" fmla="*/ 2018371 h 2018371"/>
              <a:gd name="connsiteX4" fmla="*/ 0 w 1778619"/>
              <a:gd name="connsiteY4" fmla="*/ 0 h 2018371"/>
              <a:gd name="connsiteX0" fmla="*/ 0 w 1778619"/>
              <a:gd name="connsiteY0" fmla="*/ 0 h 2018371"/>
              <a:gd name="connsiteX1" fmla="*/ 775009 w 1778619"/>
              <a:gd name="connsiteY1" fmla="*/ 925551 h 2018371"/>
              <a:gd name="connsiteX2" fmla="*/ 1778619 w 1778619"/>
              <a:gd name="connsiteY2" fmla="*/ 1427356 h 2018371"/>
              <a:gd name="connsiteX3" fmla="*/ 1204332 w 1778619"/>
              <a:gd name="connsiteY3" fmla="*/ 2018371 h 2018371"/>
              <a:gd name="connsiteX4" fmla="*/ 0 w 1778619"/>
              <a:gd name="connsiteY4" fmla="*/ 0 h 2018371"/>
              <a:gd name="connsiteX0" fmla="*/ 0 w 1778619"/>
              <a:gd name="connsiteY0" fmla="*/ 0 h 2018371"/>
              <a:gd name="connsiteX1" fmla="*/ 931126 w 1778619"/>
              <a:gd name="connsiteY1" fmla="*/ 758283 h 2018371"/>
              <a:gd name="connsiteX2" fmla="*/ 1778619 w 1778619"/>
              <a:gd name="connsiteY2" fmla="*/ 1427356 h 2018371"/>
              <a:gd name="connsiteX3" fmla="*/ 1204332 w 1778619"/>
              <a:gd name="connsiteY3" fmla="*/ 2018371 h 2018371"/>
              <a:gd name="connsiteX4" fmla="*/ 0 w 1778619"/>
              <a:gd name="connsiteY4" fmla="*/ 0 h 2018371"/>
              <a:gd name="connsiteX0" fmla="*/ 0 w 1778619"/>
              <a:gd name="connsiteY0" fmla="*/ 0 h 1694986"/>
              <a:gd name="connsiteX1" fmla="*/ 931126 w 1778619"/>
              <a:gd name="connsiteY1" fmla="*/ 758283 h 1694986"/>
              <a:gd name="connsiteX2" fmla="*/ 1778619 w 1778619"/>
              <a:gd name="connsiteY2" fmla="*/ 1427356 h 1694986"/>
              <a:gd name="connsiteX3" fmla="*/ 1293542 w 1778619"/>
              <a:gd name="connsiteY3" fmla="*/ 1694986 h 1694986"/>
              <a:gd name="connsiteX4" fmla="*/ 0 w 1778619"/>
              <a:gd name="connsiteY4" fmla="*/ 0 h 1694986"/>
              <a:gd name="connsiteX0" fmla="*/ 0 w 1778619"/>
              <a:gd name="connsiteY0" fmla="*/ 0 h 1750742"/>
              <a:gd name="connsiteX1" fmla="*/ 931126 w 1778619"/>
              <a:gd name="connsiteY1" fmla="*/ 758283 h 1750742"/>
              <a:gd name="connsiteX2" fmla="*/ 1778619 w 1778619"/>
              <a:gd name="connsiteY2" fmla="*/ 1427356 h 1750742"/>
              <a:gd name="connsiteX3" fmla="*/ 1494264 w 1778619"/>
              <a:gd name="connsiteY3" fmla="*/ 1750742 h 1750742"/>
              <a:gd name="connsiteX4" fmla="*/ 0 w 1778619"/>
              <a:gd name="connsiteY4" fmla="*/ 0 h 1750742"/>
              <a:gd name="connsiteX0" fmla="*/ 0 w 1734014"/>
              <a:gd name="connsiteY0" fmla="*/ 0 h 1750742"/>
              <a:gd name="connsiteX1" fmla="*/ 886521 w 1734014"/>
              <a:gd name="connsiteY1" fmla="*/ 758283 h 1750742"/>
              <a:gd name="connsiteX2" fmla="*/ 1734014 w 1734014"/>
              <a:gd name="connsiteY2" fmla="*/ 1427356 h 1750742"/>
              <a:gd name="connsiteX3" fmla="*/ 1449659 w 1734014"/>
              <a:gd name="connsiteY3" fmla="*/ 1750742 h 1750742"/>
              <a:gd name="connsiteX4" fmla="*/ 0 w 1734014"/>
              <a:gd name="connsiteY4" fmla="*/ 0 h 1750742"/>
              <a:gd name="connsiteX0" fmla="*/ 0 w 1734014"/>
              <a:gd name="connsiteY0" fmla="*/ 0 h 1750742"/>
              <a:gd name="connsiteX1" fmla="*/ 853067 w 1734014"/>
              <a:gd name="connsiteY1" fmla="*/ 713678 h 1750742"/>
              <a:gd name="connsiteX2" fmla="*/ 1734014 w 1734014"/>
              <a:gd name="connsiteY2" fmla="*/ 1427356 h 1750742"/>
              <a:gd name="connsiteX3" fmla="*/ 1449659 w 1734014"/>
              <a:gd name="connsiteY3" fmla="*/ 1750742 h 1750742"/>
              <a:gd name="connsiteX4" fmla="*/ 0 w 1734014"/>
              <a:gd name="connsiteY4" fmla="*/ 0 h 175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14" h="1750742">
                <a:moveTo>
                  <a:pt x="0" y="0"/>
                </a:moveTo>
                <a:lnTo>
                  <a:pt x="853067" y="713678"/>
                </a:lnTo>
                <a:lnTo>
                  <a:pt x="1734014" y="1427356"/>
                </a:lnTo>
                <a:lnTo>
                  <a:pt x="1449659" y="1750742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859471-F685-42CD-8779-6E57A2A33825}"/>
              </a:ext>
            </a:extLst>
          </p:cNvPr>
          <p:cNvSpPr/>
          <p:nvPr/>
        </p:nvSpPr>
        <p:spPr>
          <a:xfrm>
            <a:off x="9901687" y="4270917"/>
            <a:ext cx="819420" cy="81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9ADC15-576B-457A-A36F-E272BDEA8C12}"/>
              </a:ext>
            </a:extLst>
          </p:cNvPr>
          <p:cNvSpPr/>
          <p:nvPr/>
        </p:nvSpPr>
        <p:spPr>
          <a:xfrm>
            <a:off x="6728971" y="1642313"/>
            <a:ext cx="2386935" cy="2386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2C02A-177F-4699-A561-2E1F9B60A0F4}"/>
              </a:ext>
            </a:extLst>
          </p:cNvPr>
          <p:cNvSpPr txBox="1"/>
          <p:nvPr/>
        </p:nvSpPr>
        <p:spPr>
          <a:xfrm>
            <a:off x="1960684" y="5250028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FF0000"/>
                </a:solidFill>
              </a:rPr>
              <a:t>Preserved Edge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8DEB01-8DD2-4613-8032-50641FAF36BD}"/>
              </a:ext>
            </a:extLst>
          </p:cNvPr>
          <p:cNvCxnSpPr/>
          <p:nvPr/>
        </p:nvCxnSpPr>
        <p:spPr>
          <a:xfrm>
            <a:off x="839455" y="5551795"/>
            <a:ext cx="90351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76"/>
          <p:cNvSpPr txBox="1"/>
          <p:nvPr/>
        </p:nvSpPr>
        <p:spPr>
          <a:xfrm>
            <a:off x="443585" y="173615"/>
            <a:ext cx="2297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</a:t>
            </a:r>
            <a:r>
              <a:rPr lang="en-US" altLang="zh-CN" sz="20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Collision, preprocess, </a:t>
            </a:r>
            <a:r>
              <a:rPr lang="en-US" altLang="zh-CN" sz="11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9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 animBg="1"/>
      <p:bldP spid="17" grpId="1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6ACAE8F-88FF-4BF4-A637-F5FCD60973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08" y="1257300"/>
            <a:ext cx="4203598" cy="4639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F102A-7AEC-49FD-A3E9-7342DF7CD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23" y="1260135"/>
            <a:ext cx="4197505" cy="4632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A1EA7-9706-4529-AC0A-E61D198849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25" y="1260135"/>
            <a:ext cx="4197505" cy="4632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413FF9-BB68-4D73-BC09-915AFDC2D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62" y="1264512"/>
            <a:ext cx="4188268" cy="46221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ABAAD0-3AE5-41F6-B7D6-4CFA91C05A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24" y="1242210"/>
            <a:ext cx="4209700" cy="46457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FF1A2-54C7-4D3F-9A2B-772CEDBB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C5D9-5D26-4197-B518-1C61BA42238A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0E4B0-8A95-4F2C-A5B1-A5684AD5A112}"/>
              </a:ext>
            </a:extLst>
          </p:cNvPr>
          <p:cNvSpPr txBox="1"/>
          <p:nvPr/>
        </p:nvSpPr>
        <p:spPr>
          <a:xfrm>
            <a:off x="691376" y="1994997"/>
            <a:ext cx="5084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Operations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Create points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Add to mesh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Collapse onto EOL points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Collapse </a:t>
            </a:r>
            <a:r>
              <a:rPr lang="en-US" sz="2800" dirty="0" smtClean="0"/>
              <a:t>between </a:t>
            </a:r>
            <a:r>
              <a:rPr lang="en-US" sz="2800" dirty="0"/>
              <a:t>EOL points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9408B-3C5E-47FE-8511-9F247F759F49}"/>
              </a:ext>
            </a:extLst>
          </p:cNvPr>
          <p:cNvSpPr/>
          <p:nvPr/>
        </p:nvSpPr>
        <p:spPr>
          <a:xfrm>
            <a:off x="6517506" y="1426464"/>
            <a:ext cx="779406" cy="779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4E8CC6-F406-44F4-A83E-57FE2931CF9C}"/>
              </a:ext>
            </a:extLst>
          </p:cNvPr>
          <p:cNvSpPr/>
          <p:nvPr/>
        </p:nvSpPr>
        <p:spPr>
          <a:xfrm>
            <a:off x="9944658" y="4285488"/>
            <a:ext cx="779406" cy="779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ACEF4-D33E-474C-AD75-FC74BA78DCDC}"/>
              </a:ext>
            </a:extLst>
          </p:cNvPr>
          <p:cNvSpPr txBox="1"/>
          <p:nvPr/>
        </p:nvSpPr>
        <p:spPr>
          <a:xfrm>
            <a:off x="3369258" y="5424988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Preserved Edge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1BE15D-C5DD-454C-B9F3-5D7AD5A698AF}"/>
              </a:ext>
            </a:extLst>
          </p:cNvPr>
          <p:cNvCxnSpPr>
            <a:cxnSpLocks/>
          </p:cNvCxnSpPr>
          <p:nvPr/>
        </p:nvCxnSpPr>
        <p:spPr>
          <a:xfrm>
            <a:off x="2798555" y="5655901"/>
            <a:ext cx="55517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6DEB6-6CF9-484E-9F56-03728828954C}"/>
              </a:ext>
            </a:extLst>
          </p:cNvPr>
          <p:cNvSpPr txBox="1"/>
          <p:nvPr/>
        </p:nvSpPr>
        <p:spPr>
          <a:xfrm>
            <a:off x="931458" y="5445580"/>
            <a:ext cx="163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3CFF00"/>
                </a:solidFill>
              </a:rPr>
              <a:t>EOL Point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AABC06-622F-4CA3-9E58-9E15B11D967C}"/>
              </a:ext>
            </a:extLst>
          </p:cNvPr>
          <p:cNvSpPr/>
          <p:nvPr/>
        </p:nvSpPr>
        <p:spPr>
          <a:xfrm>
            <a:off x="691376" y="5595258"/>
            <a:ext cx="174171" cy="174171"/>
          </a:xfrm>
          <a:prstGeom prst="ellipse">
            <a:avLst/>
          </a:prstGeom>
          <a:solidFill>
            <a:srgbClr val="3C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76"/>
          <p:cNvSpPr txBox="1"/>
          <p:nvPr/>
        </p:nvSpPr>
        <p:spPr>
          <a:xfrm>
            <a:off x="443585" y="173615"/>
            <a:ext cx="2297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</a:t>
            </a:r>
            <a:r>
              <a:rPr lang="en-US" altLang="zh-CN" sz="20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Collision, preprocess, </a:t>
            </a:r>
            <a:r>
              <a:rPr lang="en-US" altLang="zh-CN" sz="11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0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2" grpId="0"/>
      <p:bldP spid="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8040" y="3408371"/>
            <a:ext cx="1183337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demos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3976757" y="2832828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Demos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20190624_1505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4507" y="1175917"/>
            <a:ext cx="4842230" cy="508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Demos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20190624_1509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819" y="798736"/>
            <a:ext cx="5242825" cy="55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545493" y="-179684"/>
            <a:ext cx="3196202" cy="7130016"/>
            <a:chOff x="8442118" y="-179684"/>
            <a:chExt cx="3196202" cy="7130016"/>
          </a:xfrm>
        </p:grpSpPr>
        <p:sp>
          <p:nvSpPr>
            <p:cNvPr id="5" name="Line 16"/>
            <p:cNvSpPr>
              <a:spLocks noChangeShapeType="1"/>
            </p:cNvSpPr>
            <p:nvPr/>
          </p:nvSpPr>
          <p:spPr bwMode="auto">
            <a:xfrm>
              <a:off x="8442118" y="0"/>
              <a:ext cx="1966175" cy="6950332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V="1">
              <a:off x="8442118" y="-179684"/>
              <a:ext cx="3196202" cy="703768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Freeform 5"/>
          <p:cNvSpPr/>
          <p:nvPr/>
        </p:nvSpPr>
        <p:spPr bwMode="auto">
          <a:xfrm flipH="1" flipV="1">
            <a:off x="-2" y="254523"/>
            <a:ext cx="3054286" cy="660920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723" y="2287565"/>
            <a:ext cx="230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1"/>
          <p:cNvSpPr>
            <a:spLocks noChangeArrowheads="1"/>
          </p:cNvSpPr>
          <p:nvPr/>
        </p:nvSpPr>
        <p:spPr bwMode="auto">
          <a:xfrm>
            <a:off x="5443304" y="1283691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>
            <a:off x="5506497" y="1361866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51370" y="1703745"/>
            <a:ext cx="2173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 the problem.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6351369" y="1237395"/>
            <a:ext cx="2897077" cy="52322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"/>
          <p:cNvSpPr>
            <a:spLocks noChangeArrowheads="1"/>
          </p:cNvSpPr>
          <p:nvPr/>
        </p:nvSpPr>
        <p:spPr bwMode="auto">
          <a:xfrm>
            <a:off x="5443304" y="2528156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5506497" y="260633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51370" y="2948210"/>
            <a:ext cx="3736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Bending, membrane force, external force.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6351368" y="2481860"/>
            <a:ext cx="4670417" cy="52322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Physics simulation model</a:t>
            </a:r>
            <a:endParaRPr lang="zh-CN" altLang="en-US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"/>
          <p:cNvSpPr>
            <a:spLocks noChangeArrowheads="1"/>
          </p:cNvSpPr>
          <p:nvPr/>
        </p:nvSpPr>
        <p:spPr bwMode="auto">
          <a:xfrm>
            <a:off x="5443304" y="3775518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32"/>
          <p:cNvSpPr txBox="1">
            <a:spLocks noChangeArrowheads="1"/>
          </p:cNvSpPr>
          <p:nvPr/>
        </p:nvSpPr>
        <p:spPr bwMode="auto">
          <a:xfrm>
            <a:off x="5506497" y="3853693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51370" y="4195572"/>
            <a:ext cx="2684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Collision, preprocess, </a:t>
            </a:r>
            <a:r>
              <a:rPr lang="en-US" altLang="zh-CN" sz="1400" dirty="0" err="1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6351369" y="3729222"/>
            <a:ext cx="3303842" cy="52322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</a:t>
            </a:r>
            <a:r>
              <a:rPr lang="en-US" altLang="zh-CN" sz="2800" dirty="0" err="1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Remesh</a:t>
            </a:r>
            <a:endParaRPr lang="zh-CN" altLang="en-US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1"/>
          <p:cNvSpPr>
            <a:spLocks noChangeArrowheads="1"/>
          </p:cNvSpPr>
          <p:nvPr/>
        </p:nvSpPr>
        <p:spPr bwMode="auto">
          <a:xfrm>
            <a:off x="5443304" y="5015810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5506497" y="5093985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51370" y="5435864"/>
            <a:ext cx="768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demos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6351369" y="4969514"/>
            <a:ext cx="2897077" cy="52322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zh-CN" altLang="en-US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Demos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20190624_1511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3733" y="798736"/>
            <a:ext cx="5364208" cy="55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Demos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20190624_1503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2441" y="938031"/>
            <a:ext cx="5258747" cy="54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0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645275" y="2556908"/>
            <a:ext cx="5500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attention.</a:t>
            </a:r>
            <a:endParaRPr lang="zh-CN" altLang="en-US" sz="4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6942" y="3408371"/>
            <a:ext cx="3585533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 the problem.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3976757" y="2832828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 the problem.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pull_2">
            <a:hlinkClick r:id="" action="ppaction://media"/>
            <a:extLst>
              <a:ext uri="{FF2B5EF4-FFF2-40B4-BE49-F238E27FC236}">
                <a16:creationId xmlns:a16="http://schemas.microsoft.com/office/drawing/2014/main" id="{191FEA1D-F89C-450B-A3AF-71976916AC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5359" y="1132880"/>
            <a:ext cx="9530862" cy="5361661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 the problem.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EDGE_Zoomed">
            <a:hlinkClick r:id="" action="ppaction://media"/>
            <a:extLst>
              <a:ext uri="{FF2B5EF4-FFF2-40B4-BE49-F238E27FC236}">
                <a16:creationId xmlns:a16="http://schemas.microsoft.com/office/drawing/2014/main" id="{F50B6D30-2A10-4FD0-B34E-792A7C92E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5359" y="1132880"/>
            <a:ext cx="9443346" cy="53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 the problem.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EDGE_EOL_simple">
            <a:hlinkClick r:id="" action="ppaction://media"/>
            <a:extLst>
              <a:ext uri="{FF2B5EF4-FFF2-40B4-BE49-F238E27FC236}">
                <a16:creationId xmlns:a16="http://schemas.microsoft.com/office/drawing/2014/main" id="{C762117E-21CA-4217-8F08-BCD781247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300" y="1132880"/>
            <a:ext cx="9497649" cy="53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10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 the problem.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62" y="1044052"/>
            <a:ext cx="5244909" cy="20068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62" y="3201235"/>
            <a:ext cx="6407516" cy="3392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57221" y="3613592"/>
            <a:ext cx="4584973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Bending, 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membrane, external.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144800" y="2696297"/>
            <a:ext cx="520981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Physics simulation model</a:t>
            </a:r>
          </a:p>
        </p:txBody>
      </p:sp>
    </p:spTree>
    <p:extLst>
      <p:ext uri="{BB962C8B-B14F-4D97-AF65-F5344CB8AC3E}">
        <p14:creationId xmlns:p14="http://schemas.microsoft.com/office/powerpoint/2010/main" val="24563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Physics simulation model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Bending, membrane, external.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93" y="1789075"/>
            <a:ext cx="8851640" cy="40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336</Words>
  <Application>Microsoft Office PowerPoint</Application>
  <PresentationFormat>宽屏</PresentationFormat>
  <Paragraphs>90</Paragraphs>
  <Slides>22</Slides>
  <Notes>2</Notes>
  <HiddenSlides>0</HiddenSlides>
  <MMClips>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宋体</vt:lpstr>
      <vt:lpstr>微软雅黑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简洁几何</dc:title>
  <dc:creator>第一PPT</dc:creator>
  <cp:keywords>www.1ppt.com</cp:keywords>
  <dc:description>http://www.ypppt.com/</dc:description>
  <cp:lastModifiedBy>文 嘉豪</cp:lastModifiedBy>
  <cp:revision>97</cp:revision>
  <dcterms:created xsi:type="dcterms:W3CDTF">2016-12-09T01:44:00Z</dcterms:created>
  <dcterms:modified xsi:type="dcterms:W3CDTF">2019-06-24T07:47:32Z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